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2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998A-BEC5-49B0-8C8B-FB84DC12C6AE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60DAB-61DE-4B58-9296-6C697B155C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998A-BEC5-49B0-8C8B-FB84DC12C6AE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60DAB-61DE-4B58-9296-6C697B155C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998A-BEC5-49B0-8C8B-FB84DC12C6AE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60DAB-61DE-4B58-9296-6C697B155C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998A-BEC5-49B0-8C8B-FB84DC12C6AE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60DAB-61DE-4B58-9296-6C697B155C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998A-BEC5-49B0-8C8B-FB84DC12C6AE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60DAB-61DE-4B58-9296-6C697B155C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998A-BEC5-49B0-8C8B-FB84DC12C6AE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60DAB-61DE-4B58-9296-6C697B155C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998A-BEC5-49B0-8C8B-FB84DC12C6AE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60DAB-61DE-4B58-9296-6C697B155C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998A-BEC5-49B0-8C8B-FB84DC12C6AE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60DAB-61DE-4B58-9296-6C697B155C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998A-BEC5-49B0-8C8B-FB84DC12C6AE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60DAB-61DE-4B58-9296-6C697B155C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998A-BEC5-49B0-8C8B-FB84DC12C6AE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60DAB-61DE-4B58-9296-6C697B155C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2998A-BEC5-49B0-8C8B-FB84DC12C6AE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AF60DAB-61DE-4B58-9296-6C697B155C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C2998A-BEC5-49B0-8C8B-FB84DC12C6AE}" type="datetimeFigureOut">
              <a:rPr lang="ru-RU" smtClean="0"/>
              <a:pPr/>
              <a:t>19.10.2014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AF60DAB-61DE-4B58-9296-6C697B155C0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Артикуляционная гимнастика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endParaRPr lang="ru-RU" dirty="0" smtClean="0"/>
          </a:p>
          <a:p>
            <a:pPr algn="l"/>
            <a:r>
              <a:rPr lang="ru-RU" dirty="0" smtClean="0"/>
              <a:t>Для звука </a:t>
            </a:r>
            <a:r>
              <a:rPr lang="en-US" dirty="0" smtClean="0"/>
              <a:t>[</a:t>
            </a:r>
            <a:r>
              <a:rPr lang="ru-RU" dirty="0" smtClean="0"/>
              <a:t>Ш</a:t>
            </a:r>
            <a:r>
              <a:rPr lang="en-US" dirty="0" smtClean="0"/>
              <a:t>]</a:t>
            </a:r>
            <a:endParaRPr lang="ru-RU" dirty="0" smtClean="0"/>
          </a:p>
          <a:p>
            <a:pPr algn="l"/>
            <a:endParaRPr lang="ru-RU" dirty="0" smtClean="0"/>
          </a:p>
          <a:p>
            <a:pPr algn="l"/>
            <a:r>
              <a:rPr lang="ru-RU" dirty="0" smtClean="0"/>
              <a:t>Учитель-логопед: Шишковская Н.А.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3857652" cy="862390"/>
          </a:xfrm>
        </p:spPr>
        <p:txBody>
          <a:bodyPr/>
          <a:lstStyle/>
          <a:p>
            <a:r>
              <a:rPr lang="ru-RU" dirty="0" smtClean="0"/>
              <a:t>Футбол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4929198"/>
            <a:ext cx="7772400" cy="171451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       Язык положить между губами и дуть в таком положении на кусочек ваты (теннисный </a:t>
            </a:r>
            <a:r>
              <a:rPr lang="ru-RU" dirty="0" smtClean="0"/>
              <a:t>шарик, </a:t>
            </a:r>
            <a:r>
              <a:rPr lang="ru-RU" smtClean="0"/>
              <a:t>карандаш  </a:t>
            </a:r>
            <a:r>
              <a:rPr lang="ru-RU" dirty="0" smtClean="0"/>
              <a:t>и др.) так, чтобы вата укатывалась как можно дальше или закатывалась в «ворота» сделанные из кубиков.</a:t>
            </a:r>
          </a:p>
          <a:p>
            <a:pPr algn="just"/>
            <a:r>
              <a:rPr lang="ru-RU" sz="3100" dirty="0" smtClean="0">
                <a:solidFill>
                  <a:srgbClr val="FF0000"/>
                </a:solidFill>
              </a:rPr>
              <a:t>!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Следить, чтобы  язык находился между губами и воздух шел по середине языка.</a:t>
            </a:r>
          </a:p>
          <a:p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571472" y="5000636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571480"/>
            <a:ext cx="3062284" cy="4012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Инструкция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Выполнять перед </a:t>
            </a:r>
            <a:r>
              <a:rPr lang="ru-RU" u="sng" dirty="0" smtClean="0"/>
              <a:t>зеркалом</a:t>
            </a:r>
            <a:r>
              <a:rPr lang="ru-RU" dirty="0" smtClean="0"/>
              <a:t>;</a:t>
            </a:r>
          </a:p>
          <a:p>
            <a:r>
              <a:rPr lang="ru-RU" dirty="0" smtClean="0"/>
              <a:t>В течение 5-7 мин.;</a:t>
            </a:r>
          </a:p>
          <a:p>
            <a:r>
              <a:rPr lang="ru-RU" dirty="0" smtClean="0"/>
              <a:t>Следить за правильностью и четкостью выполнения;</a:t>
            </a:r>
          </a:p>
          <a:p>
            <a:r>
              <a:rPr lang="ru-RU" dirty="0" smtClean="0"/>
              <a:t>Статические артикуляционные упражнения («лопаточка», «чашечка») удерживать под счет в слух;</a:t>
            </a:r>
          </a:p>
          <a:p>
            <a:r>
              <a:rPr lang="ru-RU" dirty="0" smtClean="0"/>
              <a:t>Динамические упражнения («часики», «качели») выполнять в течение указанного времени.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3857652" cy="933828"/>
          </a:xfrm>
        </p:spPr>
        <p:txBody>
          <a:bodyPr/>
          <a:lstStyle/>
          <a:p>
            <a:r>
              <a:rPr lang="ru-RU" dirty="0" smtClean="0"/>
              <a:t>Часики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4929198"/>
            <a:ext cx="7772400" cy="171451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        Рот открыт. Язык перемещаем из одного уголка рта в другой и обратно. Выполнять в течение 30 сек..</a:t>
            </a:r>
          </a:p>
          <a:p>
            <a:pPr algn="just"/>
            <a:r>
              <a:rPr lang="ru-RU" sz="3100" dirty="0" smtClean="0">
                <a:solidFill>
                  <a:srgbClr val="FF0000"/>
                </a:solidFill>
              </a:rPr>
              <a:t>!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Следить, чтобы рот не закрывался, язык перемешался четко по средней линии, нижняя челюсть не двигалась из стороны в сторону вслед за языком.</a:t>
            </a:r>
          </a:p>
          <a:p>
            <a:pPr algn="just"/>
            <a:r>
              <a:rPr lang="ru-RU" dirty="0" smtClean="0"/>
              <a:t>Если нижняя челюсть двигается, попросить ребенка пошире открыть рот, если это не помогает – удерживать челюсть рукой.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550200"/>
            <a:ext cx="3071834" cy="4150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трелка вправо 4"/>
          <p:cNvSpPr/>
          <p:nvPr/>
        </p:nvSpPr>
        <p:spPr>
          <a:xfrm>
            <a:off x="571472" y="5000636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3857652" cy="933828"/>
          </a:xfrm>
        </p:spPr>
        <p:txBody>
          <a:bodyPr/>
          <a:lstStyle/>
          <a:p>
            <a:r>
              <a:rPr lang="ru-RU" dirty="0" smtClean="0"/>
              <a:t>Качели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4929198"/>
            <a:ext cx="7772400" cy="171451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        Рот открыт. Язык перемещаем вниз (тянем к подбородку)-вверх (тянем к носу) и обратно. Выполнять в течение 30 сек..</a:t>
            </a:r>
          </a:p>
          <a:p>
            <a:pPr algn="just"/>
            <a:r>
              <a:rPr lang="ru-RU" sz="3100" dirty="0" smtClean="0">
                <a:solidFill>
                  <a:srgbClr val="FF0000"/>
                </a:solidFill>
              </a:rPr>
              <a:t>!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Следить, чтобы рот не закрывался, язык перемешался четко вверх-вниз, нижняя челюсть не двигалась вслед за языком. Ребенок не должен закусывать язык при поднимании его вверх.</a:t>
            </a:r>
          </a:p>
          <a:p>
            <a:pPr algn="just"/>
            <a:r>
              <a:rPr lang="ru-RU" dirty="0" smtClean="0"/>
              <a:t>Если ребенок делает подъем нижней челюстью, а не языком, попросить ребенка пошире открыть рот и удерживать челюсть рукой. Добиваться работы языком, а не челюстью.</a:t>
            </a:r>
          </a:p>
          <a:p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571472" y="5000636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542904"/>
            <a:ext cx="3209215" cy="4171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3857652" cy="1648208"/>
          </a:xfrm>
        </p:spPr>
        <p:txBody>
          <a:bodyPr/>
          <a:lstStyle/>
          <a:p>
            <a:r>
              <a:rPr lang="ru-RU" dirty="0" smtClean="0"/>
              <a:t>Печем блинчики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4929198"/>
            <a:ext cx="7772400" cy="1714512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       Язык лежит на нижней губе. Губами хлопаем по языку </a:t>
            </a:r>
            <a:r>
              <a:rPr lang="ru-RU" dirty="0" err="1" smtClean="0"/>
              <a:t>пя-пя-пя-пя</a:t>
            </a:r>
            <a:r>
              <a:rPr lang="ru-RU" dirty="0" smtClean="0"/>
              <a:t>. Выполнять в течение 30 сек..</a:t>
            </a:r>
          </a:p>
          <a:p>
            <a:pPr algn="just"/>
            <a:r>
              <a:rPr lang="ru-RU" sz="3100" dirty="0" smtClean="0">
                <a:solidFill>
                  <a:srgbClr val="FF0000"/>
                </a:solidFill>
              </a:rPr>
              <a:t>!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Следить, чтобы язык постоянно находился на нижней губе, не затягивался в рот.</a:t>
            </a:r>
          </a:p>
          <a:p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571472" y="5000636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72066" y="642918"/>
            <a:ext cx="3216253" cy="418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3857652" cy="933828"/>
          </a:xfrm>
        </p:spPr>
        <p:txBody>
          <a:bodyPr/>
          <a:lstStyle/>
          <a:p>
            <a:r>
              <a:rPr lang="ru-RU" dirty="0" smtClean="0"/>
              <a:t>Лопаточка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4929198"/>
            <a:ext cx="7772400" cy="171451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        Рот открыт. Язык высунут, спокойно лежит на нижней губе. Выполнять под счет до 10/ 3 раза.</a:t>
            </a:r>
          </a:p>
          <a:p>
            <a:pPr algn="just"/>
            <a:r>
              <a:rPr lang="ru-RU" sz="3100" dirty="0" smtClean="0">
                <a:solidFill>
                  <a:srgbClr val="FF0000"/>
                </a:solidFill>
              </a:rPr>
              <a:t>!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Следить, чтобы рот не закрывался, язык спокойно лежал на нижней губе, без дрожания. Если язык дрожит, то перед каждым выполнением «лопаточки» выполнять упражнение «печем блинчики».</a:t>
            </a:r>
          </a:p>
          <a:p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571472" y="5000636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857232"/>
            <a:ext cx="3448050" cy="352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3857652" cy="1576770"/>
          </a:xfrm>
        </p:spPr>
        <p:txBody>
          <a:bodyPr/>
          <a:lstStyle/>
          <a:p>
            <a:r>
              <a:rPr lang="ru-RU" dirty="0" smtClean="0"/>
              <a:t>Вкусное варенье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4929198"/>
            <a:ext cx="7772400" cy="171451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        Рот открыт. Широким языком облизывать верхнюю губу сверху вниз.   Выполнять в течение 30 сек..</a:t>
            </a:r>
          </a:p>
          <a:p>
            <a:pPr algn="just"/>
            <a:r>
              <a:rPr lang="ru-RU" sz="3100" dirty="0" smtClean="0">
                <a:solidFill>
                  <a:srgbClr val="FF0000"/>
                </a:solidFill>
              </a:rPr>
              <a:t>!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Следить, чтобы рот не закрывался, язык был  широким, не прикусывался зубами при подъеме, нижняя челюсть была неподвижна, верхняя и нижняя губа не подворачивались. Работать должен только язык, он должен быть широким.</a:t>
            </a:r>
          </a:p>
          <a:p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571472" y="5000636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39094" y="714356"/>
            <a:ext cx="3080967" cy="40052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3857652" cy="933828"/>
          </a:xfrm>
        </p:spPr>
        <p:txBody>
          <a:bodyPr/>
          <a:lstStyle/>
          <a:p>
            <a:r>
              <a:rPr lang="ru-RU" dirty="0" smtClean="0"/>
              <a:t>Чашечка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4929198"/>
            <a:ext cx="7772400" cy="1714512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        Рот открыт. Язык высунут, спокойно лежит на нижней губе. Затем загнуть края языка вверх так, чтобы язык стал похож на чашку.  Выполнять под счет до 10/ 5 раз.</a:t>
            </a:r>
          </a:p>
          <a:p>
            <a:pPr algn="just"/>
            <a:r>
              <a:rPr lang="ru-RU" sz="3100" dirty="0" smtClean="0">
                <a:solidFill>
                  <a:srgbClr val="FF0000"/>
                </a:solidFill>
              </a:rPr>
              <a:t>!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Следить, чтобы рот не закрывался, язык был  широким, поднимались боковые края языка, а не кончик. Если язык напрягается, поднимается только кончик, нажать на середину языка пальцем или ложкой, чтобы язык расслабился и стал широким.</a:t>
            </a:r>
          </a:p>
          <a:p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571472" y="5000636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452416"/>
            <a:ext cx="3186142" cy="42481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3857652" cy="862390"/>
          </a:xfrm>
        </p:spPr>
        <p:txBody>
          <a:bodyPr/>
          <a:lstStyle/>
          <a:p>
            <a:r>
              <a:rPr lang="ru-RU" dirty="0" smtClean="0"/>
              <a:t>Катушка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0034" y="4929198"/>
            <a:ext cx="7772400" cy="171451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/>
              <a:t>        Рот открыт. Язык поставить за верхние зубы и прикусить его спинку зубами, как бы скручивая язык или складывая его пополам. Выполнять под счет до 10/ 5 раз.</a:t>
            </a:r>
          </a:p>
          <a:p>
            <a:pPr algn="just"/>
            <a:r>
              <a:rPr lang="ru-RU" sz="3100" dirty="0" smtClean="0">
                <a:solidFill>
                  <a:srgbClr val="FF0000"/>
                </a:solidFill>
              </a:rPr>
              <a:t>!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/>
              <a:t>Следить, чтобы кончик языка не выскальзывал из-за верхних зубов.</a:t>
            </a:r>
          </a:p>
          <a:p>
            <a:endParaRPr lang="ru-RU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571472" y="5000636"/>
            <a:ext cx="28575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67251" y="833419"/>
            <a:ext cx="3505200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</TotalTime>
  <Words>552</Words>
  <Application>Microsoft Office PowerPoint</Application>
  <PresentationFormat>Экран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Артикуляционная гимнастика</vt:lpstr>
      <vt:lpstr>Инструкция</vt:lpstr>
      <vt:lpstr>Часики</vt:lpstr>
      <vt:lpstr>Качели</vt:lpstr>
      <vt:lpstr>Печем блинчики</vt:lpstr>
      <vt:lpstr>Лопаточка</vt:lpstr>
      <vt:lpstr>Вкусное варенье</vt:lpstr>
      <vt:lpstr>Чашечка</vt:lpstr>
      <vt:lpstr>Катушка</vt:lpstr>
      <vt:lpstr>Футбол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Артикуляционная гимнастика</dc:title>
  <dc:creator>Celeron</dc:creator>
  <cp:lastModifiedBy>Pentium </cp:lastModifiedBy>
  <cp:revision>9</cp:revision>
  <dcterms:created xsi:type="dcterms:W3CDTF">2012-11-21T23:49:30Z</dcterms:created>
  <dcterms:modified xsi:type="dcterms:W3CDTF">2014-10-19T14:48:27Z</dcterms:modified>
</cp:coreProperties>
</file>